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8" r:id="rId2"/>
    <p:sldId id="257" r:id="rId3"/>
    <p:sldId id="259" r:id="rId4"/>
    <p:sldId id="260" r:id="rId5"/>
    <p:sldId id="261" r:id="rId6"/>
  </p:sldIdLst>
  <p:sldSz cx="9475788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314" y="-72"/>
      </p:cViewPr>
      <p:guideLst>
        <p:guide orient="horz" pos="2160"/>
        <p:guide pos="29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0DF522-CB23-44F6-AF3E-AA7B7E8DB5FD}" type="datetimeFigureOut">
              <a:rPr lang="tr-TR" smtClean="0"/>
              <a:t>12.03.2019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060450" y="685800"/>
            <a:ext cx="47371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1FADF8-881D-4233-8EDF-2ACA53399B4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3546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FADF8-881D-4233-8EDF-2ACA53399B45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10994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710684" y="2130427"/>
            <a:ext cx="805442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ru-RU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421368" y="3886200"/>
            <a:ext cx="6633052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ru-RU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88548-16A5-4568-9073-4BD150492049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C448-00AD-4004-AB6C-ABE98795BF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937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ru-RU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ru-RU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88548-16A5-4568-9073-4BD150492049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C448-00AD-4004-AB6C-ABE98795BF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088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869946" y="274640"/>
            <a:ext cx="2132052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ru-RU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73789" y="274640"/>
            <a:ext cx="6238227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ru-RU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88548-16A5-4568-9073-4BD150492049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C448-00AD-4004-AB6C-ABE98795BF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930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ru-RU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ru-RU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88548-16A5-4568-9073-4BD150492049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C448-00AD-4004-AB6C-ABE98795BF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639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48522" y="4406902"/>
            <a:ext cx="805442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ru-RU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48522" y="2906713"/>
            <a:ext cx="805442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88548-16A5-4568-9073-4BD150492049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C448-00AD-4004-AB6C-ABE98795BF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600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ru-RU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73789" y="1600202"/>
            <a:ext cx="41851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ru-RU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816859" y="1600202"/>
            <a:ext cx="41851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ru-RU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88548-16A5-4568-9073-4BD150492049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C448-00AD-4004-AB6C-ABE98795BF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472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ru-RU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73789" y="1535113"/>
            <a:ext cx="418678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73789" y="2174875"/>
            <a:ext cx="418678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ru-RU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813569" y="1535113"/>
            <a:ext cx="41884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813569" y="2174875"/>
            <a:ext cx="41884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ru-RU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88548-16A5-4568-9073-4BD150492049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C448-00AD-4004-AB6C-ABE98795BF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524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ru-RU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88548-16A5-4568-9073-4BD150492049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C448-00AD-4004-AB6C-ABE98795BF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910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88548-16A5-4568-9073-4BD150492049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C448-00AD-4004-AB6C-ABE98795BF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161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73790" y="273050"/>
            <a:ext cx="311746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ru-RU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704770" y="273052"/>
            <a:ext cx="52972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ru-RU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73790" y="1435102"/>
            <a:ext cx="311746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88548-16A5-4568-9073-4BD150492049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C448-00AD-4004-AB6C-ABE98795BF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474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857320" y="4800600"/>
            <a:ext cx="568547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ru-RU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857320" y="612775"/>
            <a:ext cx="568547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857320" y="5367338"/>
            <a:ext cx="568547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88548-16A5-4568-9073-4BD150492049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C448-00AD-4004-AB6C-ABE98795BF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4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73790" y="274638"/>
            <a:ext cx="852820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ru-RU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73790" y="1600202"/>
            <a:ext cx="852820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ru-RU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73790" y="6356352"/>
            <a:ext cx="22110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88548-16A5-4568-9073-4BD150492049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237561" y="6356352"/>
            <a:ext cx="30006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790982" y="6356352"/>
            <a:ext cx="22110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DC448-00AD-4004-AB6C-ABE98795BF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264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" y="0"/>
            <a:ext cx="9475050" cy="6857999"/>
          </a:xfrm>
          <a:prstGeom prst="rect">
            <a:avLst/>
          </a:prstGeom>
        </p:spPr>
      </p:pic>
      <p:sp>
        <p:nvSpPr>
          <p:cNvPr id="4" name="Metin kutusu 2"/>
          <p:cNvSpPr txBox="1"/>
          <p:nvPr/>
        </p:nvSpPr>
        <p:spPr>
          <a:xfrm>
            <a:off x="489422" y="4941168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dirty="0" smtClean="0">
                <a:solidFill>
                  <a:schemeClr val="bg1"/>
                </a:solidFill>
                <a:latin typeface="Bodoni MT" panose="02070603080606020203" pitchFamily="18" charset="0"/>
              </a:rPr>
              <a:t>UALL</a:t>
            </a:r>
            <a:endParaRPr lang="ru-RU" sz="2400" dirty="0">
              <a:solidFill>
                <a:schemeClr val="bg1"/>
              </a:solidFill>
              <a:latin typeface="LetoSans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34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" y="0"/>
            <a:ext cx="9475050" cy="6858000"/>
          </a:xfrm>
          <a:prstGeom prst="rect">
            <a:avLst/>
          </a:prstGeom>
        </p:spPr>
      </p:pic>
      <p:graphicFrame>
        <p:nvGraphicFramePr>
          <p:cNvPr id="15" name="Tablo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2539767"/>
              </p:ext>
            </p:extLst>
          </p:nvPr>
        </p:nvGraphicFramePr>
        <p:xfrm>
          <a:off x="2073598" y="528607"/>
          <a:ext cx="2952328" cy="219456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584176"/>
                <a:gridCol w="1368152"/>
              </a:tblGrid>
              <a:tr h="180020">
                <a:tc gridSpan="2">
                  <a:txBody>
                    <a:bodyPr/>
                    <a:lstStyle/>
                    <a:p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Главный ресторан </a:t>
                      </a:r>
                      <a:r>
                        <a:rPr lang="ru-RU" b="1" dirty="0" smtClean="0"/>
                        <a:t>«</a:t>
                      </a:r>
                      <a:r>
                        <a:rPr lang="tr-TR" b="1" dirty="0" err="1" smtClean="0"/>
                        <a:t>Allium</a:t>
                      </a:r>
                      <a:r>
                        <a:rPr lang="ru-RU" b="1" dirty="0" smtClean="0"/>
                        <a:t>»</a:t>
                      </a:r>
                      <a:r>
                        <a:rPr lang="en-US" b="1" dirty="0" smtClean="0"/>
                        <a:t>:</a:t>
                      </a:r>
                      <a:endParaRPr lang="ru-RU" b="1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80020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Завтрак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07:00-10:00</a:t>
                      </a:r>
                      <a:endParaRPr lang="ru-RU" dirty="0"/>
                    </a:p>
                  </a:txBody>
                  <a:tcPr/>
                </a:tc>
              </a:tr>
              <a:tr h="180020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Позд.Завтрак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10:00-11:00</a:t>
                      </a:r>
                      <a:endParaRPr lang="ru-RU" dirty="0"/>
                    </a:p>
                  </a:txBody>
                  <a:tcPr/>
                </a:tc>
              </a:tr>
              <a:tr h="180020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Обед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12:30-14:00</a:t>
                      </a:r>
                      <a:endParaRPr lang="ru-RU" dirty="0"/>
                    </a:p>
                  </a:txBody>
                  <a:tcPr/>
                </a:tc>
              </a:tr>
              <a:tr h="180020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Ужин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19:00-21:00</a:t>
                      </a:r>
                      <a:endParaRPr lang="ru-RU" dirty="0"/>
                    </a:p>
                  </a:txBody>
                  <a:tcPr/>
                </a:tc>
              </a:tr>
              <a:tr h="180020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spc="-1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Ночные закуски </a:t>
                      </a:r>
                      <a:endParaRPr lang="ru-RU" sz="1800" spc="-1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23:30-00:30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" name="Tablo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4645601"/>
              </p:ext>
            </p:extLst>
          </p:nvPr>
        </p:nvGraphicFramePr>
        <p:xfrm>
          <a:off x="2217614" y="5131847"/>
          <a:ext cx="4252748" cy="146304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884596"/>
                <a:gridCol w="1368152"/>
              </a:tblGrid>
              <a:tr h="18002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Закусочные </a:t>
                      </a:r>
                      <a:r>
                        <a:rPr lang="en-US" b="1" dirty="0" smtClean="0"/>
                        <a:t>:</a:t>
                      </a:r>
                      <a:endParaRPr lang="ru-RU" b="1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80020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Закусочная </a:t>
                      </a:r>
                      <a:r>
                        <a:rPr lang="tr-T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«Radika»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12:30-1</a:t>
                      </a:r>
                      <a:r>
                        <a:rPr lang="tr-TR" dirty="0" smtClean="0"/>
                        <a:t>7</a:t>
                      </a:r>
                      <a:r>
                        <a:rPr lang="en-US" dirty="0" smtClean="0"/>
                        <a:t>:00</a:t>
                      </a:r>
                      <a:endParaRPr lang="ru-RU" dirty="0"/>
                    </a:p>
                  </a:txBody>
                  <a:tcPr/>
                </a:tc>
              </a:tr>
              <a:tr h="180020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Закусочная Гёзлеме</a:t>
                      </a:r>
                      <a:r>
                        <a:rPr lang="ru-RU" baseline="0" dirty="0" smtClean="0"/>
                        <a:t>«</a:t>
                      </a:r>
                      <a:r>
                        <a:rPr lang="tr-TR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Kahre</a:t>
                      </a:r>
                      <a:r>
                        <a:rPr lang="ru-RU" baseline="0" dirty="0" smtClean="0"/>
                        <a:t>»</a:t>
                      </a:r>
                      <a:r>
                        <a:rPr lang="en-US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12:00-15:45</a:t>
                      </a:r>
                      <a:endParaRPr lang="ru-RU" dirty="0"/>
                    </a:p>
                  </a:txBody>
                  <a:tcPr/>
                </a:tc>
              </a:tr>
              <a:tr h="180020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Закусочная </a:t>
                      </a:r>
                      <a:r>
                        <a:rPr lang="ru-RU" baseline="0" dirty="0" smtClean="0"/>
                        <a:t>«</a:t>
                      </a:r>
                      <a:r>
                        <a:rPr lang="en-US" baseline="0" dirty="0" err="1" smtClean="0"/>
                        <a:t>Aquapark</a:t>
                      </a:r>
                      <a:r>
                        <a:rPr lang="ru-RU" baseline="0" dirty="0" smtClean="0"/>
                        <a:t>»</a:t>
                      </a:r>
                      <a:r>
                        <a:rPr lang="en-US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12:00-16:00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9" name="Tablo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6263925"/>
              </p:ext>
            </p:extLst>
          </p:nvPr>
        </p:nvGraphicFramePr>
        <p:xfrm>
          <a:off x="5097934" y="1671107"/>
          <a:ext cx="4301216" cy="329184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963549"/>
                <a:gridCol w="1337667"/>
              </a:tblGrid>
              <a:tr h="18002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Бары </a:t>
                      </a:r>
                      <a:r>
                        <a:rPr lang="en-US" b="1" dirty="0" smtClean="0"/>
                        <a:t>:</a:t>
                      </a:r>
                      <a:endParaRPr lang="ru-RU" b="1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80020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Лобби бар </a:t>
                      </a:r>
                      <a:r>
                        <a:rPr lang="ru-RU" baseline="0" dirty="0" smtClean="0"/>
                        <a:t>«</a:t>
                      </a:r>
                      <a:r>
                        <a:rPr lang="tr-TR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Ceria</a:t>
                      </a:r>
                      <a:r>
                        <a:rPr lang="ru-RU" baseline="0" dirty="0" smtClean="0"/>
                        <a:t>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 Hours</a:t>
                      </a:r>
                      <a:endParaRPr lang="ru-RU" dirty="0"/>
                    </a:p>
                  </a:txBody>
                  <a:tcPr/>
                </a:tc>
              </a:tr>
              <a:tr h="180020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Бар </a:t>
                      </a:r>
                      <a:r>
                        <a:rPr lang="en-US" baseline="0" dirty="0" smtClean="0"/>
                        <a:t> </a:t>
                      </a:r>
                      <a:r>
                        <a:rPr lang="ru-RU" baseline="0" dirty="0" smtClean="0"/>
                        <a:t>«</a:t>
                      </a:r>
                      <a:r>
                        <a:rPr lang="tr-TR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Lilium</a:t>
                      </a:r>
                      <a:r>
                        <a:rPr lang="ru-RU" baseline="0" dirty="0" smtClean="0"/>
                        <a:t>»</a:t>
                      </a:r>
                      <a:r>
                        <a:rPr lang="en-US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10:00-24:00</a:t>
                      </a:r>
                      <a:endParaRPr lang="ru-RU" dirty="0"/>
                    </a:p>
                  </a:txBody>
                  <a:tcPr/>
                </a:tc>
              </a:tr>
              <a:tr h="180020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Бар </a:t>
                      </a:r>
                      <a:r>
                        <a:rPr lang="ru-RU" baseline="0" dirty="0" smtClean="0"/>
                        <a:t>«</a:t>
                      </a:r>
                      <a:r>
                        <a:rPr lang="tr-TR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Petunia</a:t>
                      </a:r>
                      <a:r>
                        <a:rPr lang="ru-RU" baseline="0" dirty="0" smtClean="0"/>
                        <a:t>»</a:t>
                      </a:r>
                      <a:r>
                        <a:rPr lang="en-US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10:00-24:00</a:t>
                      </a:r>
                      <a:endParaRPr lang="ru-RU" dirty="0"/>
                    </a:p>
                  </a:txBody>
                  <a:tcPr/>
                </a:tc>
              </a:tr>
              <a:tr h="180020">
                <a:tc>
                  <a:txBody>
                    <a:bodyPr/>
                    <a:lstStyle/>
                    <a:p>
                      <a:r>
                        <a:rPr lang="ru-RU" dirty="0" smtClean="0"/>
                        <a:t>Бар на пирсе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10:00-24:00</a:t>
                      </a:r>
                      <a:endParaRPr lang="ru-RU" dirty="0" smtClean="0"/>
                    </a:p>
                  </a:txBody>
                  <a:tcPr/>
                </a:tc>
              </a:tr>
              <a:tr h="180020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Бар </a:t>
                      </a:r>
                      <a:r>
                        <a:rPr lang="ru-RU" baseline="0" dirty="0" smtClean="0"/>
                        <a:t>«</a:t>
                      </a:r>
                      <a:r>
                        <a:rPr lang="en-US" baseline="0" dirty="0" err="1" smtClean="0"/>
                        <a:t>Aquapark</a:t>
                      </a:r>
                      <a:r>
                        <a:rPr lang="ru-RU" baseline="0" dirty="0" smtClean="0"/>
                        <a:t>»</a:t>
                      </a:r>
                      <a:r>
                        <a:rPr lang="en-US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10:00-17:00</a:t>
                      </a:r>
                      <a:endParaRPr lang="ru-RU" dirty="0"/>
                    </a:p>
                  </a:txBody>
                  <a:tcPr/>
                </a:tc>
              </a:tr>
              <a:tr h="180020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Бар </a:t>
                      </a:r>
                      <a:r>
                        <a:rPr lang="tr-T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tr-TR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Polium</a:t>
                      </a:r>
                      <a:r>
                        <a:rPr lang="tr-T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 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r>
                        <a:rPr lang="tr-TR" dirty="0" smtClean="0"/>
                        <a:t>0</a:t>
                      </a:r>
                      <a:r>
                        <a:rPr lang="en-US" dirty="0" smtClean="0"/>
                        <a:t>:00-</a:t>
                      </a:r>
                      <a:r>
                        <a:rPr lang="tr-TR" dirty="0" smtClean="0"/>
                        <a:t>18</a:t>
                      </a:r>
                      <a:r>
                        <a:rPr lang="en-US" dirty="0" smtClean="0"/>
                        <a:t>:00</a:t>
                      </a:r>
                      <a:endParaRPr lang="ru-RU" dirty="0"/>
                    </a:p>
                  </a:txBody>
                  <a:tcPr/>
                </a:tc>
              </a:tr>
              <a:tr h="180020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Кофейня </a:t>
                      </a:r>
                      <a:r>
                        <a:rPr lang="tr-T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tr-TR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Tea&amp;Coffee</a:t>
                      </a:r>
                      <a:r>
                        <a:rPr lang="tr-T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10:00-24:00 </a:t>
                      </a:r>
                      <a:endParaRPr lang="tr-TR" dirty="0" smtClean="0"/>
                    </a:p>
                  </a:txBody>
                  <a:tcPr/>
                </a:tc>
              </a:tr>
              <a:tr h="180020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Бар </a:t>
                      </a:r>
                      <a:r>
                        <a:rPr lang="ru-RU" baseline="0" dirty="0" smtClean="0"/>
                        <a:t>«</a:t>
                      </a:r>
                      <a:r>
                        <a:rPr lang="en-US" dirty="0" smtClean="0"/>
                        <a:t>Jasper</a:t>
                      </a:r>
                      <a:r>
                        <a:rPr lang="ru-RU" baseline="0" dirty="0" smtClean="0"/>
                        <a:t>»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23</a:t>
                      </a:r>
                      <a:r>
                        <a:rPr lang="tr-TR" dirty="0" smtClean="0"/>
                        <a:t>:30-02:00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Tablo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3300442"/>
              </p:ext>
            </p:extLst>
          </p:nvPr>
        </p:nvGraphicFramePr>
        <p:xfrm>
          <a:off x="2073598" y="38904"/>
          <a:ext cx="7344816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44816"/>
              </a:tblGrid>
              <a:tr h="2880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ЕДА И НАПИТКИ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04" t="18823" r="24450" b="27555"/>
          <a:stretch/>
        </p:blipFill>
        <p:spPr>
          <a:xfrm>
            <a:off x="6826126" y="5085183"/>
            <a:ext cx="1994572" cy="1509703"/>
          </a:xfrm>
          <a:prstGeom prst="rect">
            <a:avLst/>
          </a:prstGeom>
        </p:spPr>
      </p:pic>
      <p:pic>
        <p:nvPicPr>
          <p:cNvPr id="1028" name="Picture 4" descr="C:\Users\m.alpay\Desktop\stand emitt 2019\Yeni klasör\foo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955" y="2866728"/>
            <a:ext cx="2016224" cy="1864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4" t="28761" r="44353" b="13179"/>
          <a:stretch/>
        </p:blipFill>
        <p:spPr>
          <a:xfrm rot="3355589">
            <a:off x="5406580" y="-54171"/>
            <a:ext cx="1135160" cy="1983557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65" r="23932"/>
          <a:stretch/>
        </p:blipFill>
        <p:spPr>
          <a:xfrm rot="17662719">
            <a:off x="7522069" y="-912558"/>
            <a:ext cx="1055897" cy="3556449"/>
          </a:xfrm>
          <a:prstGeom prst="rect">
            <a:avLst/>
          </a:prstGeom>
        </p:spPr>
      </p:pic>
      <p:sp>
        <p:nvSpPr>
          <p:cNvPr id="12" name="Metin kutusu 2"/>
          <p:cNvSpPr txBox="1"/>
          <p:nvPr/>
        </p:nvSpPr>
        <p:spPr>
          <a:xfrm>
            <a:off x="489422" y="4941168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dirty="0" smtClean="0">
                <a:solidFill>
                  <a:schemeClr val="bg1"/>
                </a:solidFill>
                <a:latin typeface="Bodoni MT" panose="02070603080606020203" pitchFamily="18" charset="0"/>
              </a:rPr>
              <a:t>UALL</a:t>
            </a:r>
            <a:endParaRPr lang="ru-RU" sz="2400" dirty="0">
              <a:solidFill>
                <a:schemeClr val="bg1"/>
              </a:solidFill>
              <a:latin typeface="LetoSans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34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" y="0"/>
            <a:ext cx="9475050" cy="6857999"/>
          </a:xfrm>
          <a:prstGeom prst="rect">
            <a:avLst/>
          </a:prstGeom>
        </p:spPr>
      </p:pic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5234637"/>
              </p:ext>
            </p:extLst>
          </p:nvPr>
        </p:nvGraphicFramePr>
        <p:xfrm>
          <a:off x="2073598" y="38904"/>
          <a:ext cx="7344816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44816"/>
              </a:tblGrid>
              <a:tr h="2880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СПЕЦИАЛЬНЫЕ РЕСТОРАНЫ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4003310"/>
              </p:ext>
            </p:extLst>
          </p:nvPr>
        </p:nvGraphicFramePr>
        <p:xfrm>
          <a:off x="2085000" y="927048"/>
          <a:ext cx="4752528" cy="219456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384376"/>
                <a:gridCol w="1368152"/>
              </a:tblGrid>
              <a:tr h="18002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Рестораны 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A’La Carte :</a:t>
                      </a:r>
                      <a:endParaRPr lang="ru-RU" b="1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80020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Турецкий </a:t>
                      </a:r>
                      <a:r>
                        <a:rPr lang="tr-T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dirty="0" smtClean="0"/>
                        <a:t>«</a:t>
                      </a:r>
                      <a:r>
                        <a:rPr lang="tr-TR" dirty="0" smtClean="0"/>
                        <a:t>Kekik</a:t>
                      </a:r>
                      <a:r>
                        <a:rPr lang="ru-RU" dirty="0" smtClean="0"/>
                        <a:t>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19:00-21:30</a:t>
                      </a:r>
                      <a:endParaRPr lang="ru-RU" dirty="0"/>
                    </a:p>
                  </a:txBody>
                  <a:tcPr/>
                </a:tc>
              </a:tr>
              <a:tr h="180020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Средиземноморский </a:t>
                      </a:r>
                      <a:r>
                        <a:rPr lang="en-US" baseline="0" dirty="0" smtClean="0"/>
                        <a:t> </a:t>
                      </a:r>
                      <a:r>
                        <a:rPr lang="ru-RU" baseline="0" dirty="0" smtClean="0"/>
                        <a:t>«</a:t>
                      </a:r>
                      <a:r>
                        <a:rPr lang="en-US" baseline="0" dirty="0" err="1" smtClean="0"/>
                        <a:t>Radika</a:t>
                      </a:r>
                      <a:r>
                        <a:rPr lang="ru-RU" baseline="0" dirty="0" smtClean="0"/>
                        <a:t>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19:00-21:30</a:t>
                      </a:r>
                      <a:endParaRPr lang="ru-RU" dirty="0"/>
                    </a:p>
                  </a:txBody>
                  <a:tcPr/>
                </a:tc>
              </a:tr>
              <a:tr h="180020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Дальневосточный </a:t>
                      </a:r>
                      <a:r>
                        <a:rPr lang="ru-RU" dirty="0" smtClean="0"/>
                        <a:t>«</a:t>
                      </a:r>
                      <a:r>
                        <a:rPr lang="en-US" dirty="0" err="1" smtClean="0"/>
                        <a:t>Kaiseki</a:t>
                      </a:r>
                      <a:r>
                        <a:rPr lang="ru-RU" dirty="0" smtClean="0"/>
                        <a:t>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19:00-21:30</a:t>
                      </a:r>
                      <a:endParaRPr lang="ru-RU" dirty="0"/>
                    </a:p>
                  </a:txBody>
                  <a:tcPr/>
                </a:tc>
              </a:tr>
              <a:tr h="180020">
                <a:tc>
                  <a:txBody>
                    <a:bodyPr/>
                    <a:lstStyle/>
                    <a:p>
                      <a:r>
                        <a:rPr lang="en-US" dirty="0" smtClean="0"/>
                        <a:t>Steak</a:t>
                      </a:r>
                      <a:r>
                        <a:rPr lang="en-US" baseline="0" dirty="0" smtClean="0"/>
                        <a:t> House </a:t>
                      </a:r>
                      <a:r>
                        <a:rPr lang="ru-RU" baseline="0" dirty="0" smtClean="0"/>
                        <a:t>«</a:t>
                      </a:r>
                      <a:r>
                        <a:rPr lang="tr-TR" baseline="0" dirty="0" err="1" smtClean="0"/>
                        <a:t>Longhorn</a:t>
                      </a:r>
                      <a:r>
                        <a:rPr lang="ru-RU" baseline="0" dirty="0" smtClean="0"/>
                        <a:t>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19:00-21:30</a:t>
                      </a:r>
                      <a:endParaRPr lang="ru-RU" dirty="0"/>
                    </a:p>
                  </a:txBody>
                  <a:tcPr/>
                </a:tc>
              </a:tr>
              <a:tr h="180020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Итальянский </a:t>
                      </a:r>
                      <a:r>
                        <a:rPr lang="en-US" dirty="0" smtClean="0"/>
                        <a:t> </a:t>
                      </a:r>
                      <a:r>
                        <a:rPr lang="ru-RU" dirty="0" smtClean="0"/>
                        <a:t>«</a:t>
                      </a:r>
                      <a:r>
                        <a:rPr lang="en-US" dirty="0" err="1" smtClean="0"/>
                        <a:t>Vogatore</a:t>
                      </a:r>
                      <a:r>
                        <a:rPr lang="ru-RU" dirty="0" smtClean="0"/>
                        <a:t>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19:00-21:30</a:t>
                      </a:r>
                      <a:endParaRPr lang="ru-RU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3779687"/>
              </p:ext>
            </p:extLst>
          </p:nvPr>
        </p:nvGraphicFramePr>
        <p:xfrm>
          <a:off x="2073598" y="3573016"/>
          <a:ext cx="7344816" cy="2011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4481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Все рестораны платно и по предварительной резервации. Стоимость посещения ресторана 10 € с человека. Дети до 12 лет обслуживаются бесплатно</a:t>
                      </a:r>
                      <a:r>
                        <a:rPr lang="tr-T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 заказе детского меню. Все алкогольные  напитки за дополнительную плату. 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** </a:t>
                      </a:r>
                      <a:r>
                        <a:rPr lang="ru-RU" dirty="0" smtClean="0"/>
                        <a:t>«</a:t>
                      </a:r>
                      <a:r>
                        <a:rPr lang="en-US" dirty="0" err="1" smtClean="0"/>
                        <a:t>Kaiseki</a:t>
                      </a:r>
                      <a:r>
                        <a:rPr lang="ru-RU" dirty="0" smtClean="0"/>
                        <a:t>» и</a:t>
                      </a:r>
                      <a:r>
                        <a:rPr lang="ru-RU" baseline="0" dirty="0" smtClean="0"/>
                        <a:t> «</a:t>
                      </a:r>
                      <a:r>
                        <a:rPr lang="tr-TR" baseline="0" dirty="0" err="1" smtClean="0"/>
                        <a:t>Longhorn</a:t>
                      </a:r>
                      <a:r>
                        <a:rPr lang="ru-RU" baseline="0" dirty="0" smtClean="0"/>
                        <a:t>»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рестораны находятся на территории отеля VONRESORT Golden Coast .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**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Рестораны A’La Carte открываются 01.05. 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2" t="17632" r="16733" b="18641"/>
          <a:stretch/>
        </p:blipFill>
        <p:spPr>
          <a:xfrm>
            <a:off x="6837528" y="928048"/>
            <a:ext cx="2638260" cy="2333767"/>
          </a:xfrm>
          <a:prstGeom prst="rect">
            <a:avLst/>
          </a:prstGeom>
        </p:spPr>
      </p:pic>
      <p:sp>
        <p:nvSpPr>
          <p:cNvPr id="9" name="Metin kutusu 8"/>
          <p:cNvSpPr txBox="1"/>
          <p:nvPr/>
        </p:nvSpPr>
        <p:spPr>
          <a:xfrm flipH="1">
            <a:off x="2289622" y="5661248"/>
            <a:ext cx="68257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+mj-lt"/>
              </a:rPr>
              <a:t>MAKE YOUR DINNER SPECIAL</a:t>
            </a:r>
            <a:endParaRPr lang="ru-RU" sz="4400" dirty="0">
              <a:latin typeface="+mj-lt"/>
            </a:endParaRPr>
          </a:p>
        </p:txBody>
      </p:sp>
      <p:sp>
        <p:nvSpPr>
          <p:cNvPr id="11" name="Metin kutusu 2"/>
          <p:cNvSpPr txBox="1"/>
          <p:nvPr/>
        </p:nvSpPr>
        <p:spPr>
          <a:xfrm>
            <a:off x="489422" y="4941168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dirty="0" smtClean="0">
                <a:solidFill>
                  <a:schemeClr val="bg1"/>
                </a:solidFill>
                <a:latin typeface="Bodoni MT" panose="02070603080606020203" pitchFamily="18" charset="0"/>
              </a:rPr>
              <a:t>UALL</a:t>
            </a:r>
            <a:endParaRPr lang="ru-RU" sz="2400" dirty="0">
              <a:solidFill>
                <a:schemeClr val="bg1"/>
              </a:solidFill>
              <a:latin typeface="LetoSans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63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" y="0"/>
            <a:ext cx="9475050" cy="6857999"/>
          </a:xfrm>
          <a:prstGeom prst="rect">
            <a:avLst/>
          </a:prstGeom>
        </p:spPr>
      </p:pic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6330171"/>
              </p:ext>
            </p:extLst>
          </p:nvPr>
        </p:nvGraphicFramePr>
        <p:xfrm>
          <a:off x="2073598" y="528607"/>
          <a:ext cx="3600400" cy="283464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600400"/>
              </a:tblGrid>
              <a:tr h="180020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Бесплатные услуги </a:t>
                      </a:r>
                      <a:r>
                        <a:rPr lang="en-US" b="1" dirty="0" smtClean="0"/>
                        <a:t>:</a:t>
                      </a:r>
                      <a:endParaRPr lang="ru-RU" b="1" dirty="0" smtClean="0"/>
                    </a:p>
                  </a:txBody>
                  <a:tcPr/>
                </a:tc>
              </a:tr>
              <a:tr h="180020">
                <a:tc>
                  <a:txBody>
                    <a:bodyPr/>
                    <a:lstStyle/>
                    <a:p>
                      <a:r>
                        <a:rPr lang="ru-RU" spc="0" baseline="0" dirty="0" smtClean="0"/>
                        <a:t>24 часа все местные и </a:t>
                      </a:r>
                      <a:r>
                        <a:rPr lang="tr-TR" spc="0" baseline="0" dirty="0" smtClean="0"/>
                        <a:t> </a:t>
                      </a:r>
                      <a:r>
                        <a:rPr lang="ru-RU" spc="0" baseline="0" dirty="0" smtClean="0"/>
                        <a:t>некорые импортные напитки </a:t>
                      </a:r>
                      <a:endParaRPr lang="ru-RU" spc="0" baseline="0" dirty="0"/>
                    </a:p>
                  </a:txBody>
                  <a:tcPr/>
                </a:tc>
              </a:tr>
              <a:tr h="180020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Шведский стол в ресторане </a:t>
                      </a:r>
                      <a:endParaRPr lang="ru-RU" dirty="0"/>
                    </a:p>
                  </a:txBody>
                  <a:tcPr/>
                </a:tc>
              </a:tr>
              <a:tr h="180020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Чай, пирожные </a:t>
                      </a:r>
                      <a:endParaRPr lang="ru-RU" dirty="0"/>
                    </a:p>
                  </a:txBody>
                  <a:tcPr/>
                </a:tc>
              </a:tr>
              <a:tr h="1800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Закусочные </a:t>
                      </a:r>
                      <a:endParaRPr lang="ru-RU" dirty="0" smtClean="0"/>
                    </a:p>
                  </a:txBody>
                  <a:tcPr/>
                </a:tc>
              </a:tr>
              <a:tr h="1800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Напитки и закуски в Аквапарке </a:t>
                      </a:r>
                      <a:endParaRPr lang="en-US" baseline="0" dirty="0" smtClean="0"/>
                    </a:p>
                  </a:txBody>
                  <a:tcPr/>
                </a:tc>
              </a:tr>
              <a:tr h="1800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 smtClean="0"/>
                        <a:t>Мороженое в ресторане</a:t>
                      </a:r>
                      <a:endParaRPr lang="en-US" baseline="0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9528059"/>
              </p:ext>
            </p:extLst>
          </p:nvPr>
        </p:nvGraphicFramePr>
        <p:xfrm>
          <a:off x="2073598" y="38904"/>
          <a:ext cx="7344816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44816"/>
              </a:tblGrid>
              <a:tr h="2880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КОНЦЕПЦИЯ</a:t>
                      </a:r>
                      <a:r>
                        <a:rPr lang="tr-TR" b="1" dirty="0" smtClean="0"/>
                        <a:t> </a:t>
                      </a:r>
                      <a:r>
                        <a:rPr lang="ru-RU" b="1" dirty="0" smtClean="0"/>
                        <a:t>УЛЬТРА ВСЕ ВКЛЮЧЕНО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6404414"/>
              </p:ext>
            </p:extLst>
          </p:nvPr>
        </p:nvGraphicFramePr>
        <p:xfrm>
          <a:off x="5746006" y="528387"/>
          <a:ext cx="3672408" cy="283464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672408"/>
              </a:tblGrid>
              <a:tr h="320000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Платные услуги (</a:t>
                      </a:r>
                      <a:r>
                        <a:rPr lang="tr-TR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extra</a:t>
                      </a:r>
                      <a:r>
                        <a:rPr lang="tr-TR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lang="ru-RU" b="1" dirty="0" smtClean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spc="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Все Алкогольные напитки в A</a:t>
                      </a:r>
                      <a:r>
                        <a:rPr lang="tr-TR" sz="1800" b="0" i="0" u="none" strike="noStrike" kern="1200" spc="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’</a:t>
                      </a:r>
                      <a:r>
                        <a:rPr lang="ru-RU" sz="1800" b="0" i="0" u="none" strike="noStrike" kern="1200" spc="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 </a:t>
                      </a:r>
                      <a:r>
                        <a:rPr lang="tr-TR" sz="1800" b="0" i="0" u="none" strike="noStrike" kern="1200" spc="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ru-RU" sz="1800" b="0" i="0" u="none" strike="noStrike" kern="1200" spc="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arte Ресторанах</a:t>
                      </a:r>
                      <a:endParaRPr lang="ru-RU" spc="0" baseline="0" dirty="0" smtClean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dirty="0" smtClean="0"/>
                        <a:t>Бутылочные вина</a:t>
                      </a:r>
                      <a:endParaRPr lang="ru-RU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dirty="0" smtClean="0"/>
                        <a:t>Марочные импортные напитки</a:t>
                      </a:r>
                      <a:endParaRPr lang="ru-RU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Свежевыжатые соки </a:t>
                      </a:r>
                      <a:endParaRPr lang="ru-RU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dirty="0" smtClean="0"/>
                        <a:t>Магазины</a:t>
                      </a:r>
                      <a:endParaRPr lang="ru-RU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Мороженое в упаковке 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526" y="4142687"/>
            <a:ext cx="3007440" cy="2780928"/>
          </a:xfrm>
          <a:prstGeom prst="rect">
            <a:avLst/>
          </a:prstGeom>
        </p:spPr>
      </p:pic>
      <p:pic>
        <p:nvPicPr>
          <p:cNvPr id="1026" name="Picture 2" descr="E:\2019\CRM\ice cream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980" y="4725144"/>
            <a:ext cx="1238970" cy="159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388" y="4046537"/>
            <a:ext cx="5077978" cy="3486919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214" y="4699842"/>
            <a:ext cx="1666618" cy="1666618"/>
          </a:xfrm>
          <a:prstGeom prst="rect">
            <a:avLst/>
          </a:prstGeom>
        </p:spPr>
      </p:pic>
      <p:sp>
        <p:nvSpPr>
          <p:cNvPr id="12" name="Metin kutusu 2"/>
          <p:cNvSpPr txBox="1"/>
          <p:nvPr/>
        </p:nvSpPr>
        <p:spPr>
          <a:xfrm>
            <a:off x="489422" y="4941168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dirty="0" smtClean="0">
                <a:solidFill>
                  <a:schemeClr val="bg1"/>
                </a:solidFill>
                <a:latin typeface="Bodoni MT" panose="02070603080606020203" pitchFamily="18" charset="0"/>
              </a:rPr>
              <a:t>UALL</a:t>
            </a:r>
            <a:endParaRPr lang="ru-RU" sz="2400" dirty="0">
              <a:solidFill>
                <a:schemeClr val="bg1"/>
              </a:solidFill>
              <a:latin typeface="LetoSans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63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" y="0"/>
            <a:ext cx="9475050" cy="6857999"/>
          </a:xfrm>
          <a:prstGeom prst="rect">
            <a:avLst/>
          </a:prstGeom>
        </p:spPr>
      </p:pic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057746"/>
              </p:ext>
            </p:extLst>
          </p:nvPr>
        </p:nvGraphicFramePr>
        <p:xfrm>
          <a:off x="2073598" y="528607"/>
          <a:ext cx="3600400" cy="402336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600400"/>
              </a:tblGrid>
              <a:tr h="180020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Бесплатные услуги </a:t>
                      </a:r>
                      <a:r>
                        <a:rPr lang="en-US" b="1" dirty="0" smtClean="0"/>
                        <a:t>:</a:t>
                      </a:r>
                      <a:endParaRPr lang="ru-RU" b="1" dirty="0" smtClean="0"/>
                    </a:p>
                  </a:txBody>
                  <a:tcPr/>
                </a:tc>
              </a:tr>
              <a:tr h="1800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Wi-Fi </a:t>
                      </a:r>
                      <a:r>
                        <a:rPr lang="ru-RU" baseline="0" dirty="0" smtClean="0"/>
                        <a:t> соединение</a:t>
                      </a:r>
                      <a:endParaRPr lang="en-US" baseline="0" dirty="0" smtClean="0"/>
                    </a:p>
                  </a:txBody>
                  <a:tcPr/>
                </a:tc>
              </a:tr>
              <a:tr h="180020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Хамам/сауна </a:t>
                      </a:r>
                      <a:endParaRPr lang="en-US" baseline="0" dirty="0" smtClean="0"/>
                    </a:p>
                  </a:txBody>
                  <a:tcPr/>
                </a:tc>
              </a:tr>
              <a:tr h="180020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Пляжные полотенца </a:t>
                      </a:r>
                      <a:endParaRPr lang="en-US" baseline="0" dirty="0" smtClean="0"/>
                    </a:p>
                  </a:txBody>
                  <a:tcPr/>
                </a:tc>
              </a:tr>
              <a:tr h="180020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Сейф  в номере</a:t>
                      </a:r>
                      <a:endParaRPr lang="en-US" baseline="0" dirty="0" smtClean="0"/>
                    </a:p>
                  </a:txBody>
                  <a:tcPr/>
                </a:tc>
              </a:tr>
              <a:tr h="1800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 smtClean="0"/>
                        <a:t>Мини бар в номере</a:t>
                      </a:r>
                      <a:endParaRPr lang="en-US" baseline="0" dirty="0" smtClean="0"/>
                    </a:p>
                  </a:txBody>
                  <a:tcPr/>
                </a:tc>
              </a:tr>
              <a:tr h="180020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Вход в Аквапарк </a:t>
                      </a:r>
                      <a:endParaRPr lang="ru-RU" dirty="0" smtClean="0"/>
                    </a:p>
                  </a:txBody>
                  <a:tcPr/>
                </a:tc>
              </a:tr>
              <a:tr h="180020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spc="-14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Спортивные мероприятия с анимацией </a:t>
                      </a:r>
                      <a:endParaRPr lang="en-US" spc="-140" baseline="0" dirty="0" smtClean="0"/>
                    </a:p>
                  </a:txBody>
                  <a:tcPr/>
                </a:tc>
              </a:tr>
              <a:tr h="180020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Дискотека </a:t>
                      </a:r>
                      <a:endParaRPr lang="en-US" baseline="0" dirty="0" smtClean="0"/>
                    </a:p>
                  </a:txBody>
                  <a:tcPr/>
                </a:tc>
              </a:tr>
              <a:tr h="180020"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Спортзал</a:t>
                      </a:r>
                      <a:endParaRPr lang="en-US" baseline="0" dirty="0" smtClean="0"/>
                    </a:p>
                  </a:txBody>
                  <a:tcPr/>
                </a:tc>
              </a:tr>
              <a:tr h="180020"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Шезлонги на пирсе</a:t>
                      </a:r>
                      <a:endParaRPr lang="en-US" baseline="0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6487217"/>
              </p:ext>
            </p:extLst>
          </p:nvPr>
        </p:nvGraphicFramePr>
        <p:xfrm>
          <a:off x="2073598" y="38904"/>
          <a:ext cx="7344816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44816"/>
              </a:tblGrid>
              <a:tr h="2880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УСЛУГИ</a:t>
                      </a:r>
                      <a:r>
                        <a:rPr lang="ru-RU" b="1" baseline="0" dirty="0" smtClean="0"/>
                        <a:t> ВСЕ ВКЛЮЧЕНО</a:t>
                      </a:r>
                      <a:endParaRPr lang="ru-RU" b="1" dirty="0" smtClean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8707213"/>
              </p:ext>
            </p:extLst>
          </p:nvPr>
        </p:nvGraphicFramePr>
        <p:xfrm>
          <a:off x="5818014" y="528387"/>
          <a:ext cx="3600400" cy="402336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600400"/>
              </a:tblGrid>
              <a:tr h="320000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Платные услуги (</a:t>
                      </a:r>
                      <a:r>
                        <a:rPr lang="tr-TR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extra</a:t>
                      </a:r>
                      <a:r>
                        <a:rPr lang="tr-TR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lang="ru-RU" b="1" dirty="0" smtClean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Телефон/Факс </a:t>
                      </a:r>
                      <a:endParaRPr lang="ru-RU" b="1" dirty="0" smtClean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Спа и оздоровительный центр </a:t>
                      </a:r>
                      <a:endParaRPr lang="ru-RU" dirty="0" smtClean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Сервис в номер</a:t>
                      </a: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Прачечная</a:t>
                      </a:r>
                      <a:endParaRPr lang="en-US" dirty="0" smtClean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tr-TR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A’la</a:t>
                      </a:r>
                      <a:r>
                        <a:rPr lang="tr-T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Carte</a:t>
                      </a:r>
                      <a:r>
                        <a:rPr lang="tr-T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рестораны </a:t>
                      </a:r>
                      <a:endParaRPr lang="ru-RU" dirty="0" smtClean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Игровая комната </a:t>
                      </a:r>
                      <a:endParaRPr lang="en-US" dirty="0" smtClean="0"/>
                    </a:p>
                  </a:txBody>
                  <a:tcPr/>
                </a:tc>
              </a:tr>
              <a:tr h="340293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Водные виды спорта </a:t>
                      </a:r>
                      <a:endParaRPr lang="ru-RU" dirty="0" smtClean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Детская коляска </a:t>
                      </a:r>
                      <a:endParaRPr lang="en-US" dirty="0" smtClean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Доктор </a:t>
                      </a:r>
                      <a:endParaRPr lang="en-US" dirty="0" smtClean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dirty="0" smtClean="0"/>
                        <a:t>Бронирование Павильонов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C:\Users\m.alpay\Desktop\stand emitt 2019\Yeni klasör\WindsurfingFIN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614" y="4797152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.alpay\Desktop\stand emitt 2019\Yeni klasör\stroll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814" y="4846612"/>
            <a:ext cx="1462708" cy="146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.alpay\Desktop\stand emitt 2019\Yeni klasör\interne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182" y="4725144"/>
            <a:ext cx="1595016" cy="1595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m.alpay\Desktop\stand emitt 2019\Yeni klasör\TOWE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222" y="4797152"/>
            <a:ext cx="1505679" cy="1312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Metin kutusu 2"/>
          <p:cNvSpPr txBox="1"/>
          <p:nvPr/>
        </p:nvSpPr>
        <p:spPr>
          <a:xfrm>
            <a:off x="489422" y="4941168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dirty="0" smtClean="0">
                <a:solidFill>
                  <a:schemeClr val="bg1"/>
                </a:solidFill>
                <a:latin typeface="Bodoni MT" panose="02070603080606020203" pitchFamily="18" charset="0"/>
              </a:rPr>
              <a:t>UALL</a:t>
            </a:r>
            <a:endParaRPr lang="ru-RU" sz="2400" dirty="0">
              <a:solidFill>
                <a:schemeClr val="bg1"/>
              </a:solidFill>
              <a:latin typeface="LetoSans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63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12697</TotalTime>
  <Words>303</Words>
  <Application>Microsoft Office PowerPoint</Application>
  <PresentationFormat>Özel</PresentationFormat>
  <Paragraphs>96</Paragraphs>
  <Slides>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6" baseType="lpstr">
      <vt:lpstr>Ofis Teması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STS_PAZ_33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m.alpay</dc:creator>
  <cp:lastModifiedBy>gr2</cp:lastModifiedBy>
  <cp:revision>71</cp:revision>
  <dcterms:created xsi:type="dcterms:W3CDTF">2018-12-28T11:48:46Z</dcterms:created>
  <dcterms:modified xsi:type="dcterms:W3CDTF">2019-03-12T06:06:45Z</dcterms:modified>
</cp:coreProperties>
</file>